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4" autoAdjust="0"/>
  </p:normalViewPr>
  <p:slideViewPr>
    <p:cSldViewPr>
      <p:cViewPr varScale="1">
        <p:scale>
          <a:sx n="48" d="100"/>
          <a:sy n="48" d="100"/>
        </p:scale>
        <p:origin x="-114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362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Upravte štýl predlohy podnadpisov</a:t>
            </a:r>
            <a:endParaRPr kumimoji="0" lang="en-US"/>
          </a:p>
        </p:txBody>
      </p:sp>
      <p:sp>
        <p:nvSpPr>
          <p:cNvPr id="28" name="Zástupný symbol dátum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AD7EDA4-CD66-479E-B8D0-73B9D270954F}" type="datetimeFigureOut">
              <a:rPr lang="sk-SK" smtClean="0"/>
              <a:t>25. 11. 2011</a:t>
            </a:fld>
            <a:endParaRPr lang="sk-SK"/>
          </a:p>
        </p:txBody>
      </p:sp>
      <p:sp>
        <p:nvSpPr>
          <p:cNvPr id="17" name="Zástupný symbol päty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k-SK"/>
          </a:p>
        </p:txBody>
      </p:sp>
      <p:sp>
        <p:nvSpPr>
          <p:cNvPr id="10" name="Obdĺžni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ĺžni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ĺžni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ovná spojnic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Rovná spojnic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ovná spojnic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Rovná spojnic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ĺžni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čísla snímky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A8D4EEC-85B2-403D-AAE3-505995DFAE2A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EDA4-CD66-479E-B8D0-73B9D270954F}" type="datetimeFigureOut">
              <a:rPr lang="sk-SK" smtClean="0"/>
              <a:t>25. 11. 2011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D4EEC-85B2-403D-AAE3-505995DFAE2A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EDA4-CD66-479E-B8D0-73B9D270954F}" type="datetimeFigureOut">
              <a:rPr lang="sk-SK" smtClean="0"/>
              <a:t>25. 11. 2011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D4EEC-85B2-403D-AAE3-505995DFAE2A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8" name="Zástupný symbol obsah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AD7EDA4-CD66-479E-B8D0-73B9D270954F}" type="datetimeFigureOut">
              <a:rPr lang="sk-SK" smtClean="0"/>
              <a:t>25. 11. 2011</a:t>
            </a:fld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A8D4EEC-85B2-403D-AAE3-505995DFAE2A}" type="slidenum">
              <a:rPr lang="sk-SK" smtClean="0"/>
              <a:t>‹#›</a:t>
            </a:fld>
            <a:endParaRPr lang="sk-SK"/>
          </a:p>
        </p:txBody>
      </p:sp>
      <p:sp>
        <p:nvSpPr>
          <p:cNvPr id="10" name="Zástupný symbol päty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AD7EDA4-CD66-479E-B8D0-73B9D270954F}" type="datetimeFigureOut">
              <a:rPr lang="sk-SK" smtClean="0"/>
              <a:t>25. 11. 2011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k-SK"/>
          </a:p>
        </p:txBody>
      </p:sp>
      <p:sp>
        <p:nvSpPr>
          <p:cNvPr id="9" name="Obdĺžni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ĺžni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ĺžni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ovná spojnic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ovná spojnic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ovná spojnic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Rovná spojnic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ĺžni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ovná spojnic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A8D4EEC-85B2-403D-AAE3-505995DFAE2A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EDA4-CD66-479E-B8D0-73B9D270954F}" type="datetimeFigureOut">
              <a:rPr lang="sk-SK" smtClean="0"/>
              <a:t>25. 11. 2011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D4EEC-85B2-403D-AAE3-505995DFAE2A}" type="slidenum">
              <a:rPr lang="sk-SK" smtClean="0"/>
              <a:t>‹#›</a:t>
            </a:fld>
            <a:endParaRPr lang="sk-SK"/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EDA4-CD66-479E-B8D0-73B9D270954F}" type="datetimeFigureOut">
              <a:rPr lang="sk-SK" smtClean="0"/>
              <a:t>25. 11. 2011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D4EEC-85B2-403D-AAE3-505995DFAE2A}" type="slidenum">
              <a:rPr lang="sk-SK" smtClean="0"/>
              <a:t>‹#›</a:t>
            </a:fld>
            <a:endParaRPr lang="sk-SK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2" name="Zástupný symbol text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Upravte štýl predlohy textu.</a:t>
            </a:r>
          </a:p>
        </p:txBody>
      </p:sp>
      <p:sp>
        <p:nvSpPr>
          <p:cNvPr id="14" name="Zástupný symbol text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Upravte štýl predlohy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6" name="Zástupný symbol dátum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AD7EDA4-CD66-479E-B8D0-73B9D270954F}" type="datetimeFigureOut">
              <a:rPr lang="sk-SK" smtClean="0"/>
              <a:t>25. 11. 2011</a:t>
            </a:fld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A8D4EEC-85B2-403D-AAE3-505995DFAE2A}" type="slidenum">
              <a:rPr lang="sk-SK" smtClean="0"/>
              <a:t>‹#›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EDA4-CD66-479E-B8D0-73B9D270954F}" type="datetimeFigureOut">
              <a:rPr lang="sk-SK" smtClean="0"/>
              <a:t>25. 11. 2011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D4EEC-85B2-403D-AAE3-505995DFAE2A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vná spojnic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Upravte štýl predlohy textu.</a:t>
            </a:r>
          </a:p>
        </p:txBody>
      </p:sp>
      <p:sp>
        <p:nvSpPr>
          <p:cNvPr id="8" name="Rovná spojnic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ovná spojnic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obsah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1" name="Zástupný symbol dátum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AD7EDA4-CD66-479E-B8D0-73B9D270954F}" type="datetimeFigureOut">
              <a:rPr lang="sk-SK" smtClean="0"/>
              <a:t>25. 11. 2011</a:t>
            </a:fld>
            <a:endParaRPr lang="sk-SK"/>
          </a:p>
        </p:txBody>
      </p:sp>
      <p:sp>
        <p:nvSpPr>
          <p:cNvPr id="22" name="Zástupný symbol čísla snímky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A8D4EEC-85B2-403D-AAE3-505995DFAE2A}" type="slidenum">
              <a:rPr lang="sk-SK" smtClean="0"/>
              <a:t>‹#›</a:t>
            </a:fld>
            <a:endParaRPr lang="sk-SK"/>
          </a:p>
        </p:txBody>
      </p:sp>
      <p:sp>
        <p:nvSpPr>
          <p:cNvPr id="23" name="Zástupný symbol päty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Upravte štýl predlohy textu.</a:t>
            </a:r>
          </a:p>
        </p:txBody>
      </p:sp>
      <p:sp>
        <p:nvSpPr>
          <p:cNvPr id="10" name="Rovná spojnic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ĺžni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ovná spojnic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Rovná spojnic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Rovná spojnic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dátum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AD7EDA4-CD66-479E-B8D0-73B9D270954F}" type="datetimeFigureOut">
              <a:rPr lang="sk-SK" smtClean="0"/>
              <a:t>25. 11. 2011</a:t>
            </a:fld>
            <a:endParaRPr lang="sk-SK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A8D4EEC-85B2-403D-AAE3-505995DFAE2A}" type="slidenum">
              <a:rPr lang="sk-SK" smtClean="0"/>
              <a:t>‹#›</a:t>
            </a:fld>
            <a:endParaRPr lang="sk-SK"/>
          </a:p>
        </p:txBody>
      </p:sp>
      <p:sp>
        <p:nvSpPr>
          <p:cNvPr id="21" name="Zástupný symbol päty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nadpi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Upravte štýl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4" name="Zástupný symbol dátum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AD7EDA4-CD66-479E-B8D0-73B9D270954F}" type="datetimeFigureOut">
              <a:rPr lang="sk-SK" smtClean="0"/>
              <a:t>25. 11. 2011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ĺžni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čísla snímky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A8D4EEC-85B2-403D-AAE3-505995DFAE2A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oweb.genezis.eu/?cat=5&amp;file=druhoustovce#vertebrata" TargetMode="External"/><Relationship Id="rId7" Type="http://schemas.openxmlformats.org/officeDocument/2006/relationships/hyperlink" Target="http://sk.wikipedia.org/wiki/%C5%A0tvorno%C5%BEce" TargetMode="External"/><Relationship Id="rId2" Type="http://schemas.openxmlformats.org/officeDocument/2006/relationships/hyperlink" Target="http://sk.wikipedia.org/wiki/Stavovc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ioweb.genezis.eu/?cat=5&amp;file=obojzivelniky#ecaudata" TargetMode="External"/><Relationship Id="rId5" Type="http://schemas.openxmlformats.org/officeDocument/2006/relationships/hyperlink" Target="http://www.bioweb.genezis.eu/?cat=5&amp;file=obojzivelniky#caudata" TargetMode="External"/><Relationship Id="rId4" Type="http://schemas.openxmlformats.org/officeDocument/2006/relationships/hyperlink" Target="http://www.bioweb.genezis.eu/?cat=5&amp;file=obojzivelniky#gymnophiona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k.wikipedia.org/wiki/%C5%BDabotvar%C3%A9" TargetMode="External"/><Relationship Id="rId2" Type="http://schemas.openxmlformats.org/officeDocument/2006/relationships/hyperlink" Target="http://sk.wikipedia.org/wiki/Mlokotvar%C3%A9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sk.wikipedia.org/wiki/%C4%8Cervo%C5%88otvar%C3%A9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sk.wikipedia.org/wiki/Vzduch" TargetMode="External"/><Relationship Id="rId13" Type="http://schemas.openxmlformats.org/officeDocument/2006/relationships/hyperlink" Target="http://sk.wikipedia.org/wiki/%C5%BD%C4%BEaza" TargetMode="External"/><Relationship Id="rId3" Type="http://schemas.openxmlformats.org/officeDocument/2006/relationships/hyperlink" Target="http://sk.wikipedia.org/wiki/Organizmus" TargetMode="External"/><Relationship Id="rId7" Type="http://schemas.openxmlformats.org/officeDocument/2006/relationships/hyperlink" Target="http://sk.wikipedia.org/wiki/Br%C3%A1nica" TargetMode="External"/><Relationship Id="rId12" Type="http://schemas.openxmlformats.org/officeDocument/2006/relationships/hyperlink" Target="http://sk.wikipedia.org/w/index.php?title=Sliz&amp;action=edit&amp;redlink=1" TargetMode="External"/><Relationship Id="rId2" Type="http://schemas.openxmlformats.org/officeDocument/2006/relationships/hyperlink" Target="http://sk.wikipedia.org/wiki/%C5%BDiabr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k.wikipedia.org/wiki/Hrudn%C3%BD_k%C3%B4%C5%A1" TargetMode="External"/><Relationship Id="rId11" Type="http://schemas.openxmlformats.org/officeDocument/2006/relationships/hyperlink" Target="http://sk.wikipedia.org/wiki/Voda" TargetMode="External"/><Relationship Id="rId5" Type="http://schemas.openxmlformats.org/officeDocument/2006/relationships/hyperlink" Target="http://sk.wikipedia.org/wiki/P%C4%BE%C3%BAca" TargetMode="External"/><Relationship Id="rId10" Type="http://schemas.openxmlformats.org/officeDocument/2006/relationships/hyperlink" Target="http://sk.wikipedia.org/wiki/Ko%C5%BEa" TargetMode="External"/><Relationship Id="rId4" Type="http://schemas.openxmlformats.org/officeDocument/2006/relationships/hyperlink" Target="http://sk.wikipedia.org/wiki/Kysl%C3%ADk" TargetMode="External"/><Relationship Id="rId9" Type="http://schemas.openxmlformats.org/officeDocument/2006/relationships/hyperlink" Target="http://sk.wikipedia.org/wiki/D%C3%BDchanie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k.wikipedia.org/wiki/Vajcov%C3%A1_bunka" TargetMode="External"/><Relationship Id="rId3" Type="http://schemas.openxmlformats.org/officeDocument/2006/relationships/hyperlink" Target="http://sk.wikipedia.org/wiki/Plazy" TargetMode="External"/><Relationship Id="rId7" Type="http://schemas.openxmlformats.org/officeDocument/2006/relationships/hyperlink" Target="http://sk.wikipedia.org/wiki/Ryba" TargetMode="External"/><Relationship Id="rId2" Type="http://schemas.openxmlformats.org/officeDocument/2006/relationships/hyperlink" Target="http://sk.wikipedia.org/wiki/Zool%C3%B3gi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k.wikipedia.org/wiki/%C5%BDaba" TargetMode="External"/><Relationship Id="rId5" Type="http://schemas.openxmlformats.org/officeDocument/2006/relationships/hyperlink" Target="http://sk.wikipedia.org/wiki/Ruka" TargetMode="External"/><Relationship Id="rId4" Type="http://schemas.openxmlformats.org/officeDocument/2006/relationships/hyperlink" Target="http://sk.wikipedia.org/wiki/Herpetol%C3%B3gia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>
                <a:latin typeface="DotumChe" pitchFamily="49" charset="-127"/>
                <a:ea typeface="DotumChe" pitchFamily="49" charset="-127"/>
              </a:rPr>
              <a:t>Obojživelníky</a:t>
            </a:r>
            <a:endParaRPr lang="sk-SK" dirty="0">
              <a:latin typeface="DotumChe" pitchFamily="49" charset="-127"/>
              <a:ea typeface="DotumChe" pitchFamily="49" charset="-127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k-SK" sz="2000" dirty="0" smtClean="0"/>
              <a:t>Jakub Sejna</a:t>
            </a:r>
            <a:endParaRPr lang="sk-SK" sz="2000" dirty="0" smtClean="0"/>
          </a:p>
          <a:p>
            <a:endParaRPr lang="sk-SK" sz="20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79" y="738751"/>
            <a:ext cx="4955785" cy="326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467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smtClean="0"/>
              <a:t>Ďakujem za pozornosť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3644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k-SK" b="1" dirty="0" smtClean="0"/>
              <a:t>Obojživelníky</a:t>
            </a:r>
            <a:r>
              <a:rPr lang="sk-SK" dirty="0" smtClean="0"/>
              <a:t>.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b="1" dirty="0"/>
              <a:t>Obojživelníky</a:t>
            </a:r>
            <a:r>
              <a:rPr lang="sk-SK" dirty="0"/>
              <a:t> (</a:t>
            </a:r>
            <a:r>
              <a:rPr lang="sk-SK" i="1" dirty="0" err="1"/>
              <a:t>Amphibia</a:t>
            </a:r>
            <a:r>
              <a:rPr lang="sk-SK" dirty="0"/>
              <a:t>) sú trieda </a:t>
            </a:r>
            <a:r>
              <a:rPr lang="sk-SK" dirty="0">
                <a:hlinkClick r:id="rId2" tooltip="Stavovce"/>
              </a:rPr>
              <a:t>stavovcov</a:t>
            </a:r>
            <a:r>
              <a:rPr lang="sk-SK" dirty="0"/>
              <a:t>.</a:t>
            </a:r>
          </a:p>
          <a:p>
            <a:pPr lvl="0"/>
            <a:r>
              <a:rPr lang="sk-SK" dirty="0" smtClean="0"/>
              <a:t> </a:t>
            </a:r>
            <a:r>
              <a:rPr lang="sk-SK" dirty="0"/>
              <a:t>podkmeň: </a:t>
            </a:r>
            <a:r>
              <a:rPr lang="sk-SK" dirty="0">
                <a:hlinkClick r:id="rId3"/>
              </a:rPr>
              <a:t>Stavovce</a:t>
            </a:r>
            <a:r>
              <a:rPr lang="sk-SK" dirty="0"/>
              <a:t> (</a:t>
            </a:r>
            <a:r>
              <a:rPr lang="sk-SK" i="1" dirty="0" err="1"/>
              <a:t>Vertebrata</a:t>
            </a:r>
            <a:r>
              <a:rPr lang="sk-SK" dirty="0"/>
              <a:t>)</a:t>
            </a:r>
          </a:p>
          <a:p>
            <a:pPr lvl="1"/>
            <a:r>
              <a:rPr lang="sk-SK" sz="2400" dirty="0"/>
              <a:t>trieda: Obojživelníky (</a:t>
            </a:r>
            <a:r>
              <a:rPr lang="sk-SK" sz="2400" i="1" dirty="0" err="1"/>
              <a:t>Amphibia</a:t>
            </a:r>
            <a:r>
              <a:rPr lang="sk-SK" sz="2400" dirty="0"/>
              <a:t>)</a:t>
            </a:r>
          </a:p>
          <a:p>
            <a:pPr lvl="2"/>
            <a:r>
              <a:rPr lang="sk-SK" sz="2400" dirty="0"/>
              <a:t>rad: </a:t>
            </a:r>
            <a:r>
              <a:rPr lang="sk-SK" sz="2400" dirty="0" err="1">
                <a:hlinkClick r:id="rId4"/>
              </a:rPr>
              <a:t>Červone</a:t>
            </a:r>
            <a:r>
              <a:rPr lang="sk-SK" sz="2400" dirty="0"/>
              <a:t> (</a:t>
            </a:r>
            <a:r>
              <a:rPr lang="sk-SK" sz="2400" i="1" dirty="0" err="1"/>
              <a:t>Gymnophiona</a:t>
            </a:r>
            <a:r>
              <a:rPr lang="sk-SK" sz="2400" dirty="0"/>
              <a:t>)</a:t>
            </a:r>
          </a:p>
          <a:p>
            <a:pPr lvl="2"/>
            <a:r>
              <a:rPr lang="sk-SK" sz="2400" dirty="0"/>
              <a:t>rad: </a:t>
            </a:r>
            <a:r>
              <a:rPr lang="sk-SK" sz="2400" dirty="0">
                <a:hlinkClick r:id="rId5"/>
              </a:rPr>
              <a:t>Mloky</a:t>
            </a:r>
            <a:r>
              <a:rPr lang="sk-SK" sz="2400" dirty="0"/>
              <a:t> (</a:t>
            </a:r>
            <a:r>
              <a:rPr lang="sk-SK" sz="2400" i="1" dirty="0" err="1"/>
              <a:t>Caudata</a:t>
            </a:r>
            <a:r>
              <a:rPr lang="sk-SK" sz="2400" dirty="0"/>
              <a:t>)</a:t>
            </a:r>
          </a:p>
          <a:p>
            <a:pPr lvl="2"/>
            <a:r>
              <a:rPr lang="sk-SK" sz="2400" dirty="0"/>
              <a:t>rad: </a:t>
            </a:r>
            <a:r>
              <a:rPr lang="sk-SK" sz="2400" dirty="0">
                <a:hlinkClick r:id="rId6"/>
              </a:rPr>
              <a:t>Žaby</a:t>
            </a:r>
            <a:r>
              <a:rPr lang="sk-SK" sz="2400" dirty="0"/>
              <a:t> (</a:t>
            </a:r>
            <a:r>
              <a:rPr lang="sk-SK" sz="2400" i="1" dirty="0" err="1"/>
              <a:t>Ecaudata</a:t>
            </a:r>
            <a:endParaRPr lang="sk-SK" sz="2400" dirty="0"/>
          </a:p>
          <a:p>
            <a:r>
              <a:rPr lang="sk-SK" dirty="0"/>
              <a:t>Obojživelníky sú  </a:t>
            </a:r>
            <a:r>
              <a:rPr lang="sk-SK" dirty="0" err="1"/>
              <a:t>polovodné</a:t>
            </a:r>
            <a:r>
              <a:rPr lang="sk-SK" dirty="0"/>
              <a:t>, studenokrvné stavovce. </a:t>
            </a:r>
            <a:endParaRPr lang="sk-SK" dirty="0" smtClean="0"/>
          </a:p>
          <a:p>
            <a:r>
              <a:rPr lang="sk-SK" dirty="0" smtClean="0"/>
              <a:t>Sú </a:t>
            </a:r>
            <a:r>
              <a:rPr lang="sk-SK" dirty="0"/>
              <a:t>to najprimitívnejšie druhy </a:t>
            </a:r>
            <a:r>
              <a:rPr lang="sk-SK" dirty="0" err="1" smtClean="0">
                <a:hlinkClick r:id="rId7" tooltip="Štvornožce"/>
              </a:rPr>
              <a:t>štvornožcov</a:t>
            </a: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95335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err="1"/>
              <a:t>Recentné</a:t>
            </a:r>
            <a:r>
              <a:rPr lang="sk-SK" dirty="0"/>
              <a:t> obojživelníky sa delia na tri </a:t>
            </a:r>
            <a:r>
              <a:rPr lang="sk-SK" dirty="0" err="1"/>
              <a:t>taxóny</a:t>
            </a:r>
            <a:r>
              <a:rPr lang="sk-SK" dirty="0"/>
              <a:t>: </a:t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>
          <a:xfrm>
            <a:off x="395536" y="1521584"/>
            <a:ext cx="7467600" cy="487375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sk-SK" dirty="0" err="1" smtClean="0">
                <a:solidFill>
                  <a:srgbClr val="FF0000"/>
                </a:solidFill>
                <a:hlinkClick r:id="rId2" tooltip="Mlokotvaré"/>
              </a:rPr>
              <a:t>mlokotvaré</a:t>
            </a:r>
            <a:r>
              <a:rPr lang="sk-SK" dirty="0">
                <a:solidFill>
                  <a:srgbClr val="FF0000"/>
                </a:solidFill>
              </a:rPr>
              <a:t>, </a:t>
            </a:r>
          </a:p>
          <a:p>
            <a:pPr>
              <a:buFont typeface="Wingdings" pitchFamily="2" charset="2"/>
              <a:buChar char="v"/>
            </a:pPr>
            <a:r>
              <a:rPr lang="sk-SK" dirty="0" err="1">
                <a:solidFill>
                  <a:srgbClr val="FFFF00"/>
                </a:solidFill>
                <a:hlinkClick r:id="rId3" tooltip="Žabotvaré"/>
              </a:rPr>
              <a:t>žabotvaré</a:t>
            </a:r>
            <a:endParaRPr lang="sk-SK" dirty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sk-SK" dirty="0"/>
              <a:t> </a:t>
            </a:r>
            <a:r>
              <a:rPr lang="sk-SK" dirty="0" err="1">
                <a:solidFill>
                  <a:srgbClr val="00B050"/>
                </a:solidFill>
                <a:hlinkClick r:id="rId4" tooltip="Červoňotvaré"/>
              </a:rPr>
              <a:t>červoňotvaré</a:t>
            </a:r>
            <a:r>
              <a:rPr lang="sk-SK" dirty="0">
                <a:solidFill>
                  <a:srgbClr val="00B050"/>
                </a:solidFill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sk-SK" dirty="0"/>
          </a:p>
        </p:txBody>
      </p:sp>
      <p:pic>
        <p:nvPicPr>
          <p:cNvPr id="2050" name="Picture 2" descr="http://t2.gstatic.com/images?q=tbn:ANd9GcSPTm_NTCogJK4HcoH4BP1Ib8DbXiauw_dtc0VJSF9HqdLTGmz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432513"/>
            <a:ext cx="4916232" cy="4457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613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03 -0.14768 C -0.09045 -0.11666 -0.16197 -0.03657 -0.15034 0.0301 C -0.13645 0.10949 -0.04114 0.11019 0.01494 0.10533 L 0.08959 0.09491 C 0.14601 0.09051 0.2408 0.09306 0.25643 0.18264 C 0.26632 0.23959 0.1974 0.3301 0.09792 0.36088 C -0.00156 0.3919 -0.09409 0.35162 -0.10399 0.29468 C -0.11961 0.2051 -0.03472 0.14653 0.01702 0.11736 L 0.0875 0.08264 C 0.13959 0.05394 0.22414 -0.00254 0.21025 -0.08194 C 0.19844 -0.14861 0.10834 -0.17847 0.00903 -0.14768 Z " pathEditMode="relative" rAng="4612587" ptsTypes="ffFffffFfff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10" y="25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Stručná charakteristika:</a:t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/>
              <a:t>U väčšiny obojživelníkov zahŕňa životný cyklus premenu z vodného larválneho štádia, v ktorom dýchajú </a:t>
            </a:r>
            <a:r>
              <a:rPr lang="sk-SK" dirty="0">
                <a:hlinkClick r:id="rId2" tooltip="Žiabre"/>
              </a:rPr>
              <a:t>žiabrami</a:t>
            </a:r>
            <a:r>
              <a:rPr lang="sk-SK" dirty="0"/>
              <a:t>, na dospelé suchozemské </a:t>
            </a:r>
            <a:r>
              <a:rPr lang="sk-SK" dirty="0">
                <a:hlinkClick r:id="rId3" tooltip="Organizmus"/>
              </a:rPr>
              <a:t>organizmy</a:t>
            </a:r>
            <a:r>
              <a:rPr lang="sk-SK" dirty="0"/>
              <a:t>, ktoré získavajú </a:t>
            </a:r>
            <a:r>
              <a:rPr lang="sk-SK" dirty="0">
                <a:hlinkClick r:id="rId4" tooltip="Kyslík"/>
              </a:rPr>
              <a:t>kyslík</a:t>
            </a:r>
            <a:r>
              <a:rPr lang="sk-SK" dirty="0"/>
              <a:t> </a:t>
            </a:r>
            <a:r>
              <a:rPr lang="sk-SK" dirty="0">
                <a:hlinkClick r:id="rId5" tooltip="Pľúca"/>
              </a:rPr>
              <a:t>pľúcami</a:t>
            </a:r>
            <a:r>
              <a:rPr lang="sk-SK" dirty="0"/>
              <a:t>. Dospelé jedince tých obojživelníkov, ktoré majú </a:t>
            </a:r>
            <a:r>
              <a:rPr lang="sk-SK" dirty="0">
                <a:hlinkClick r:id="rId5" tooltip="Pľúca"/>
              </a:rPr>
              <a:t>pľúca</a:t>
            </a:r>
            <a:r>
              <a:rPr lang="sk-SK" dirty="0"/>
              <a:t>, síce nimi prijímajú </a:t>
            </a:r>
            <a:r>
              <a:rPr lang="sk-SK" dirty="0">
                <a:hlinkClick r:id="rId4" tooltip="Kyslík"/>
              </a:rPr>
              <a:t>kyslík</a:t>
            </a:r>
            <a:r>
              <a:rPr lang="sk-SK" dirty="0"/>
              <a:t>, ale žiadny obojživelník nemá vyvinutý </a:t>
            </a:r>
            <a:r>
              <a:rPr lang="sk-SK" dirty="0">
                <a:hlinkClick r:id="rId6" tooltip="Hrudný kôš"/>
              </a:rPr>
              <a:t>hrudný kôš</a:t>
            </a:r>
            <a:r>
              <a:rPr lang="sk-SK" dirty="0"/>
              <a:t> ani </a:t>
            </a:r>
            <a:r>
              <a:rPr lang="sk-SK" dirty="0">
                <a:hlinkClick r:id="rId7" tooltip="Bránica"/>
              </a:rPr>
              <a:t>bránicu</a:t>
            </a:r>
            <a:r>
              <a:rPr lang="sk-SK" dirty="0"/>
              <a:t>. Preto prijímajú </a:t>
            </a:r>
            <a:r>
              <a:rPr lang="sk-SK" dirty="0">
                <a:hlinkClick r:id="rId8" tooltip="Vzduch"/>
              </a:rPr>
              <a:t>vzduch</a:t>
            </a:r>
            <a:r>
              <a:rPr lang="sk-SK" dirty="0"/>
              <a:t> prehĺtaním. Ďalšie spôsoby </a:t>
            </a:r>
            <a:r>
              <a:rPr lang="sk-SK" dirty="0">
                <a:hlinkClick r:id="rId9" tooltip="Dýchanie"/>
              </a:rPr>
              <a:t>dýchania</a:t>
            </a:r>
            <a:r>
              <a:rPr lang="sk-SK" dirty="0"/>
              <a:t> sú </a:t>
            </a:r>
            <a:r>
              <a:rPr lang="sk-SK" dirty="0">
                <a:hlinkClick r:id="rId10" tooltip="Koža"/>
              </a:rPr>
              <a:t>kožou</a:t>
            </a:r>
            <a:r>
              <a:rPr lang="sk-SK" dirty="0"/>
              <a:t> alebo </a:t>
            </a:r>
            <a:r>
              <a:rPr lang="sk-SK" dirty="0">
                <a:hlinkClick r:id="rId2" tooltip="Žiabre"/>
              </a:rPr>
              <a:t>žiabrami</a:t>
            </a:r>
            <a:r>
              <a:rPr lang="sk-SK" dirty="0"/>
              <a:t> (majú ich iba obojživelníky, ktoré trávia celý život vo </a:t>
            </a:r>
            <a:r>
              <a:rPr lang="sk-SK" dirty="0">
                <a:hlinkClick r:id="rId11" tooltip="Voda"/>
              </a:rPr>
              <a:t>vode</a:t>
            </a:r>
            <a:r>
              <a:rPr lang="sk-SK" dirty="0"/>
              <a:t>). Vlhká koža je dobre priepustná, preto sa najčastejšie vyskytujú v okolí vodných telies (okrem </a:t>
            </a:r>
            <a:r>
              <a:rPr lang="sk-SK" dirty="0" err="1"/>
              <a:t>slanovodných</a:t>
            </a:r>
            <a:r>
              <a:rPr lang="sk-SK" dirty="0"/>
              <a:t>). V koži majú </a:t>
            </a:r>
            <a:r>
              <a:rPr lang="sk-SK" dirty="0" err="1">
                <a:hlinkClick r:id="rId12" tooltip="Sliz (stránka neexistuje)"/>
              </a:rPr>
              <a:t>slizové</a:t>
            </a:r>
            <a:r>
              <a:rPr lang="sk-SK" dirty="0"/>
              <a:t> </a:t>
            </a:r>
            <a:r>
              <a:rPr lang="sk-SK" dirty="0">
                <a:hlinkClick r:id="rId13" tooltip="Žľaza"/>
              </a:rPr>
              <a:t>žľazy</a:t>
            </a:r>
            <a:r>
              <a:rPr lang="sk-SK" dirty="0"/>
              <a:t>, ktoré ju taktiež chránia pred </a:t>
            </a:r>
            <a:r>
              <a:rPr lang="sk-SK" dirty="0" err="1"/>
              <a:t>vysýchaním</a:t>
            </a:r>
            <a:r>
              <a:rPr lang="sk-SK" dirty="0"/>
              <a:t>. Pretože sú studenokrvné, žijú väčšinou v tropickom a miernom pásme, ale niektoré druhy môžu prežiť aj v suchu a chlade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5591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dirty="0"/>
              <a:t>Dodnes bolo opísaných okolo 6000 druhov žijúcich obojživelníkov. Vedný odbor </a:t>
            </a:r>
            <a:r>
              <a:rPr lang="sk-SK" dirty="0">
                <a:hlinkClick r:id="rId2" tooltip="Zoológia"/>
              </a:rPr>
              <a:t>zoológie</a:t>
            </a:r>
            <a:r>
              <a:rPr lang="sk-SK" dirty="0"/>
              <a:t> zaoberajúci sa štúdiom obojživelníkov a </a:t>
            </a:r>
            <a:r>
              <a:rPr lang="sk-SK" dirty="0">
                <a:hlinkClick r:id="rId3" tooltip="Plazy"/>
              </a:rPr>
              <a:t>plazov</a:t>
            </a:r>
            <a:r>
              <a:rPr lang="sk-SK" dirty="0"/>
              <a:t> sa nazýva </a:t>
            </a:r>
            <a:r>
              <a:rPr lang="sk-SK" dirty="0" err="1">
                <a:hlinkClick r:id="rId4" tooltip="Herpetológia"/>
              </a:rPr>
              <a:t>herpetológia</a:t>
            </a:r>
            <a:r>
              <a:rPr lang="sk-SK" dirty="0"/>
              <a:t>. Pretože obojživelníky dýchajú kožou, tak je veľmi citlivá na dotyk, vrátane ľudských </a:t>
            </a:r>
            <a:r>
              <a:rPr lang="sk-SK" dirty="0">
                <a:hlinkClick r:id="rId5" tooltip="Ruka"/>
              </a:rPr>
              <a:t>rúk</a:t>
            </a:r>
            <a:r>
              <a:rPr lang="sk-SK" dirty="0"/>
              <a:t>. Preto by sa jej suché ruky, pri ich manipulácii, nemali nikdy dotknúť. Mnohé obojživelníky, vrátane </a:t>
            </a:r>
            <a:r>
              <a:rPr lang="sk-SK" dirty="0">
                <a:hlinkClick r:id="rId6" tooltip="Žaba"/>
              </a:rPr>
              <a:t>žiab</a:t>
            </a:r>
            <a:r>
              <a:rPr lang="sk-SK" dirty="0"/>
              <a:t>, majú aj jedové žľazy v koži. Podobne ako </a:t>
            </a:r>
            <a:r>
              <a:rPr lang="sk-SK" dirty="0">
                <a:hlinkClick r:id="rId7" tooltip="Ryba"/>
              </a:rPr>
              <a:t>ryby</a:t>
            </a:r>
            <a:r>
              <a:rPr lang="sk-SK" dirty="0"/>
              <a:t>, nekladú </a:t>
            </a:r>
            <a:r>
              <a:rPr lang="sk-SK" dirty="0">
                <a:hlinkClick r:id="rId8" tooltip="Vajcová bunka"/>
              </a:rPr>
              <a:t>vajíčka</a:t>
            </a:r>
            <a:r>
              <a:rPr lang="sk-SK" dirty="0"/>
              <a:t> v ochrannom obale (</a:t>
            </a:r>
            <a:r>
              <a:rPr lang="sk-SK" dirty="0" err="1"/>
              <a:t>amnióne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39244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Veda, ktorá sa zaoberá štúdiom obojživelníkov, nazýva sa </a:t>
            </a:r>
            <a:r>
              <a:rPr lang="sk-SK" b="1" dirty="0" err="1"/>
              <a:t>batrachológia</a:t>
            </a:r>
            <a:r>
              <a:rPr lang="sk-SK" dirty="0"/>
              <a:t>.</a:t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618856" cy="2764904"/>
          </a:xfrm>
        </p:spPr>
        <p:txBody>
          <a:bodyPr/>
          <a:lstStyle/>
          <a:p>
            <a:pPr marL="0" indent="0">
              <a:buNone/>
            </a:pPr>
            <a:r>
              <a:rPr lang="sk-SK" dirty="0" smtClean="0"/>
              <a:t>                                                                             </a:t>
            </a:r>
            <a:endParaRPr lang="sk-SK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3680878" cy="254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303984"/>
            <a:ext cx="3112155" cy="2894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 descr="http://t3.gstatic.com/images?q=tbn:ANd9GcT0QEnGL4nuZ-vYQf_qL5wneCCJgTHznV8dauMEtitqmHLo95wq6nTRc9m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881" y="4653136"/>
            <a:ext cx="2556167" cy="190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http://t2.gstatic.com/images?q=tbn:ANd9GcSUhrNtESdF8hFuh8GXM6qRFq6MG4rQ7-qFPuk9kWo_PP8-8bAqH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05" y="4629125"/>
            <a:ext cx="2647950" cy="1724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http://t3.gstatic.com/images?q=tbn:ANd9GcT8rRJ2LluJ5DjUicpxiJwgnR908qJ6tXG-Qpt6tWaaYmEkh8sKX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211" y="5114900"/>
            <a:ext cx="1905000" cy="123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56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Mloky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7920880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219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Žaby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83373"/>
            <a:ext cx="5904656" cy="4842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551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Zaujímavosť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i="1" dirty="0" err="1"/>
              <a:t>Megalobatrachus</a:t>
            </a:r>
            <a:r>
              <a:rPr lang="sk-SK" i="1" dirty="0"/>
              <a:t> </a:t>
            </a:r>
            <a:r>
              <a:rPr lang="sk-SK" i="1" dirty="0" err="1"/>
              <a:t>maximus</a:t>
            </a:r>
            <a:r>
              <a:rPr lang="sk-SK" dirty="0"/>
              <a:t> - najväčší obojživelník na svete (až 1,5 m)</a:t>
            </a:r>
          </a:p>
          <a:p>
            <a:endParaRPr lang="sk-SK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81" y="2636912"/>
            <a:ext cx="7460304" cy="414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740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dobené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Exekutíva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Zdobené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116</TotalTime>
  <Words>308</Words>
  <Application>Microsoft Office PowerPoint</Application>
  <PresentationFormat>Prezentácia na obrazovke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1" baseType="lpstr">
      <vt:lpstr>Zdobené</vt:lpstr>
      <vt:lpstr>Obojživelníky</vt:lpstr>
      <vt:lpstr>Obojživelníky. </vt:lpstr>
      <vt:lpstr>Recentné obojživelníky sa delia na tri taxóny:  </vt:lpstr>
      <vt:lpstr>Stručná charakteristika: </vt:lpstr>
      <vt:lpstr>Prezentácia programu PowerPoint</vt:lpstr>
      <vt:lpstr>Veda, ktorá sa zaoberá štúdiom obojživelníkov, nazýva sa batrachológia. </vt:lpstr>
      <vt:lpstr>Mloky </vt:lpstr>
      <vt:lpstr>Žaby</vt:lpstr>
      <vt:lpstr>Zaujímavosť</vt:lpstr>
      <vt:lpstr>Prezentácia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Obojživelníky</dc:title>
  <dc:creator>client</dc:creator>
  <cp:lastModifiedBy>client</cp:lastModifiedBy>
  <cp:revision>9</cp:revision>
  <dcterms:created xsi:type="dcterms:W3CDTF">2011-11-20T16:58:29Z</dcterms:created>
  <dcterms:modified xsi:type="dcterms:W3CDTF">2011-11-25T19:12:48Z</dcterms:modified>
</cp:coreProperties>
</file>